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  <a:srgbClr val="FFCCFF"/>
    <a:srgbClr val="CCFF33"/>
    <a:srgbClr val="F70D55"/>
    <a:srgbClr val="00CCFF"/>
    <a:srgbClr val="66FFFF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FE01B7-BBCD-44DB-AF7C-0899FDB33D7E}" type="datetimeFigureOut">
              <a:rPr lang="en-US" smtClean="0"/>
              <a:pPr/>
              <a:t>11/12/2008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5B0BEE-A871-4A26-8F19-C5853E3267F8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B0BEE-A871-4A26-8F19-C5853E3267F8}" type="slidenum">
              <a:rPr lang="en-NZ" smtClean="0"/>
              <a:pPr/>
              <a:t>1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B0BEE-A871-4A26-8F19-C5853E3267F8}" type="slidenum">
              <a:rPr lang="en-NZ" smtClean="0"/>
              <a:pPr/>
              <a:t>2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C39E2-6E3E-4219-B8CF-70A6BC2724E4}" type="datetimeFigureOut">
              <a:rPr lang="en-US" smtClean="0"/>
              <a:pPr/>
              <a:t>11/12/2008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176B4-471F-4425-9E30-9EEE78C27DE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C39E2-6E3E-4219-B8CF-70A6BC2724E4}" type="datetimeFigureOut">
              <a:rPr lang="en-US" smtClean="0"/>
              <a:pPr/>
              <a:t>11/12/2008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176B4-471F-4425-9E30-9EEE78C27DE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C39E2-6E3E-4219-B8CF-70A6BC2724E4}" type="datetimeFigureOut">
              <a:rPr lang="en-US" smtClean="0"/>
              <a:pPr/>
              <a:t>11/12/2008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176B4-471F-4425-9E30-9EEE78C27DE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C39E2-6E3E-4219-B8CF-70A6BC2724E4}" type="datetimeFigureOut">
              <a:rPr lang="en-US" smtClean="0"/>
              <a:pPr/>
              <a:t>11/12/2008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176B4-471F-4425-9E30-9EEE78C27DE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C39E2-6E3E-4219-B8CF-70A6BC2724E4}" type="datetimeFigureOut">
              <a:rPr lang="en-US" smtClean="0"/>
              <a:pPr/>
              <a:t>11/12/2008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176B4-471F-4425-9E30-9EEE78C27DE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C39E2-6E3E-4219-B8CF-70A6BC2724E4}" type="datetimeFigureOut">
              <a:rPr lang="en-US" smtClean="0"/>
              <a:pPr/>
              <a:t>11/12/2008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176B4-471F-4425-9E30-9EEE78C27DE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C39E2-6E3E-4219-B8CF-70A6BC2724E4}" type="datetimeFigureOut">
              <a:rPr lang="en-US" smtClean="0"/>
              <a:pPr/>
              <a:t>11/12/2008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176B4-471F-4425-9E30-9EEE78C27DE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C39E2-6E3E-4219-B8CF-70A6BC2724E4}" type="datetimeFigureOut">
              <a:rPr lang="en-US" smtClean="0"/>
              <a:pPr/>
              <a:t>11/12/2008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176B4-471F-4425-9E30-9EEE78C27DE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C39E2-6E3E-4219-B8CF-70A6BC2724E4}" type="datetimeFigureOut">
              <a:rPr lang="en-US" smtClean="0"/>
              <a:pPr/>
              <a:t>11/12/2008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176B4-471F-4425-9E30-9EEE78C27DE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C39E2-6E3E-4219-B8CF-70A6BC2724E4}" type="datetimeFigureOut">
              <a:rPr lang="en-US" smtClean="0"/>
              <a:pPr/>
              <a:t>11/12/2008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176B4-471F-4425-9E30-9EEE78C27DE5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C39E2-6E3E-4219-B8CF-70A6BC2724E4}" type="datetimeFigureOut">
              <a:rPr lang="en-US" smtClean="0"/>
              <a:pPr/>
              <a:t>11/12/2008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C4176B4-471F-4425-9E30-9EEE78C27DE5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BC39E2-6E3E-4219-B8CF-70A6BC2724E4}" type="datetimeFigureOut">
              <a:rPr lang="en-US" smtClean="0"/>
              <a:pPr/>
              <a:t>11/12/2008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C4176B4-471F-4425-9E30-9EEE78C27DE5}" type="slidenum">
              <a:rPr lang="en-NZ" smtClean="0"/>
              <a:pPr/>
              <a:t>‹#›</a:t>
            </a:fld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hyperlink" Target="http://images.google.co.nz/imgres?imgurl=http://www.campusschool.dsu.edu/computerlab/_borders/AN00790_.gif&amp;imgrefurl=http://www.campusschool.dsu.edu/computerlab/&amp;h=360&amp;w=345&amp;sz=8&amp;hl=en&amp;start=387&amp;usg=__Y-tDHg_V25qY5W0lffTtsNnYqTs=&amp;tbnid=rOwYpJLN9hrRnM:&amp;tbnh=121&amp;tbnw=116&amp;prev=/images?q=computer+safety&amp;start=381&amp;gbv=2&amp;ndsp=20&amp;hl=en&amp;safe=active&amp;sa=N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co.nz/imgres?imgurl=http://www.wallacecameron.com/images/products_lg/1205002a.jpg&amp;imgrefurl=http://www.wallacecameron.com/products/catalogue/viewer/3/52/0/1/&amp;h=338&amp;w=338&amp;sz=6&amp;hl=en&amp;start=50&amp;usg=__5YEUI0e4z5tojSsvMkiFntj1H0A=&amp;tbnid=jgMg2NVpbooUOM:&amp;tbnh=119&amp;tbnw=119&amp;prev=/images?q=plasters&amp;start=40&amp;gbv=2&amp;ndsp=20&amp;hl=en&amp;safe=active&amp;sa=N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images.google.co.nz/imgres?imgurl=http://www.grinningplanet.com/3001/spotlight/environmentaldefense_calculateyourbulbsavings.gif&amp;imgrefurl=http://www.grinningplanet.com/environmental-multimedia.htm&amp;h=146&amp;w=178&amp;sz=4&amp;hl=en&amp;start=66&amp;usg=__AFE99jc5m8GmAQq60MP4ljzNktc=&amp;tbnid=36oy0Y1iaKoJsM:&amp;tbnh=83&amp;tbnw=101&amp;prev=/images?q=animated+light+bulbs&amp;start=60&amp;gbv=2&amp;ndsp=20&amp;hl=en&amp;safe=active&amp;sa=N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google.co.nz/imgres?imgurl=http://www.animationplayhouse.com/Mouse-mouse.gif&amp;imgrefurl=http://www.animationplayhouse.com/new/cartoon1.html&amp;h=150&amp;w=169&amp;sz=5&amp;hl=en&amp;start=21&amp;usg=__fDaKWIcydRycz0GvEi_RUq2Jt8U=&amp;tbnid=T6OlBTr1AAbRVM:&amp;tbnh=88&amp;tbnw=99&amp;prev=/images?q=Animated+computer+mouse&amp;start=20&amp;gbv=2&amp;ndsp=20&amp;hl=en&amp;safe=active&amp;sa=N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hyperlink" Target="http://images.google.co.nz/imgres?imgurl=http://www.cfsan.fda.gov/~dms/lab-poc4.gif&amp;imgrefurl=http://www.cfsan.fda.gov/~dms/lab-poc.html&amp;h=129&amp;w=98&amp;sz=5&amp;hl=en&amp;start=196&amp;usg=__Fz60Rv5VVFkz58le74NbhnA636w=&amp;tbnid=4c9tvf0wVZsl2M:&amp;tbnh=91&amp;tbnw=69&amp;prev=/images?q=Animated+light+bulbs&amp;start=180&amp;gbv=2&amp;ndsp=20&amp;hl=en&amp;safe=active&amp;sa=N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hectorsworld.co.nz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google.co.nz/imgres?imgurl=http://www.catherington.hants.sch.uk/animated_kids-5.gif&amp;imgrefurl=http://www.catherington.hants.sch.uk/&amp;h=480&amp;w=480&amp;sz=1131&amp;hl=en&amp;start=35&amp;usg=__zaA-94qcvo2NWw1LybgHrqXmbT0=&amp;tbnid=ogQB720-HczSGM:&amp;tbnh=129&amp;tbnw=129&amp;prev=/images?q=Animated+school&amp;start=20&amp;gbv=2&amp;ndsp=20&amp;hl=en&amp;safe=active&amp;sa=N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hyperlink" Target="http://images.google.co.nz/imgres?imgurl=http://i137.photobucket.com/albums/q207/joemuscat/smilies.gif&amp;imgrefurl=http://www.nokiaapps.org/wallpapers/1085-300-animated-smilies.html&amp;h=295&amp;w=407&amp;sz=35&amp;hl=en&amp;start=34&amp;usg=__8rchgW95W3t5nQtYaYw5Cjz85t8=&amp;tbnid=48853gIhLPv1yM:&amp;tbnh=91&amp;tbnw=125&amp;prev=/images?q=Animated+RULES&amp;start=20&amp;gbv=2&amp;ndsp=20&amp;hl=en&amp;safe=active&amp;sa=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7030A0"/>
                </a:solidFill>
                <a:latin typeface="Ravie" pitchFamily="82" charset="0"/>
              </a:rPr>
              <a:t>~</a:t>
            </a:r>
            <a:r>
              <a:rPr lang="en-NZ" u="dbl" dirty="0" smtClean="0">
                <a:solidFill>
                  <a:srgbClr val="00B0F0"/>
                </a:solidFill>
                <a:uFill>
                  <a:solidFill>
                    <a:srgbClr val="7030A0"/>
                  </a:solidFill>
                </a:uFill>
                <a:latin typeface="Ravie" pitchFamily="82" charset="0"/>
              </a:rPr>
              <a:t>Cyber Safety</a:t>
            </a:r>
            <a:r>
              <a:rPr lang="en-NZ" dirty="0" smtClean="0">
                <a:solidFill>
                  <a:srgbClr val="7030A0"/>
                </a:solidFill>
                <a:latin typeface="Ravie" pitchFamily="82" charset="0"/>
              </a:rPr>
              <a:t>~</a:t>
            </a:r>
            <a:endParaRPr lang="en-NZ" dirty="0">
              <a:solidFill>
                <a:srgbClr val="7030A0"/>
              </a:solidFill>
              <a:latin typeface="Ravie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>
                <a:solidFill>
                  <a:schemeClr val="tx1"/>
                </a:solidFill>
                <a:latin typeface="Matura MT Script Capitals" pitchFamily="66" charset="0"/>
              </a:rPr>
              <a:t>The internet can be </a:t>
            </a:r>
            <a:r>
              <a:rPr lang="en-NZ" dirty="0" smtClean="0">
                <a:solidFill>
                  <a:schemeClr val="tx1"/>
                </a:solidFill>
                <a:latin typeface="Jokerman" pitchFamily="82" charset="0"/>
              </a:rPr>
              <a:t>fun</a:t>
            </a:r>
            <a:r>
              <a:rPr lang="en-NZ" dirty="0" smtClean="0">
                <a:solidFill>
                  <a:schemeClr val="tx1"/>
                </a:solidFill>
                <a:latin typeface="Matura MT Script Capitals" pitchFamily="66" charset="0"/>
              </a:rPr>
              <a:t> and </a:t>
            </a:r>
            <a:r>
              <a:rPr lang="en-NZ" dirty="0" smtClean="0">
                <a:solidFill>
                  <a:schemeClr val="tx1"/>
                </a:solidFill>
                <a:latin typeface="Jokerman" pitchFamily="82" charset="0"/>
              </a:rPr>
              <a:t>amusing</a:t>
            </a:r>
          </a:p>
          <a:p>
            <a:r>
              <a:rPr lang="en-NZ" dirty="0" smtClean="0">
                <a:solidFill>
                  <a:schemeClr val="tx1"/>
                </a:solidFill>
                <a:latin typeface="Matura MT Script Capitals" pitchFamily="66" charset="0"/>
              </a:rPr>
              <a:t>But it can also be </a:t>
            </a:r>
            <a:r>
              <a:rPr lang="en-NZ" b="1" u="sng" dirty="0" smtClean="0">
                <a:solidFill>
                  <a:srgbClr val="FF0000"/>
                </a:solidFill>
                <a:latin typeface="Showcard Gothic" pitchFamily="82" charset="0"/>
              </a:rPr>
              <a:t>dangerous</a:t>
            </a:r>
            <a:r>
              <a:rPr lang="en-NZ" dirty="0" smtClean="0">
                <a:solidFill>
                  <a:schemeClr val="tx1"/>
                </a:solidFill>
                <a:latin typeface="Matura MT Script Capitals" pitchFamily="66" charset="0"/>
              </a:rPr>
              <a:t>!</a:t>
            </a:r>
          </a:p>
        </p:txBody>
      </p:sp>
      <p:pic>
        <p:nvPicPr>
          <p:cNvPr id="2050" name="Picture 2" descr="C:\Users\room9\Desktop\CyberSafetyFront[1]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776268"/>
            <a:ext cx="3000396" cy="1866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14" y="714356"/>
            <a:ext cx="407196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>
                <a:latin typeface="Showcard Gothic" pitchFamily="82" charset="0"/>
              </a:rPr>
              <a:t>S</a:t>
            </a:r>
            <a:r>
              <a:rPr lang="en-NZ" dirty="0" smtClean="0">
                <a:latin typeface="Matura MT Script Capitals" pitchFamily="66" charset="0"/>
              </a:rPr>
              <a:t>afety + security</a:t>
            </a:r>
          </a:p>
          <a:p>
            <a:r>
              <a:rPr lang="en-NZ" sz="4000" dirty="0" smtClean="0">
                <a:latin typeface="Showcard Gothic" pitchFamily="82" charset="0"/>
              </a:rPr>
              <a:t>M</a:t>
            </a:r>
            <a:r>
              <a:rPr lang="en-NZ" dirty="0" smtClean="0">
                <a:latin typeface="Matura MT Script Capitals" pitchFamily="66" charset="0"/>
              </a:rPr>
              <a:t>anners +bullying</a:t>
            </a:r>
          </a:p>
          <a:p>
            <a:r>
              <a:rPr lang="en-NZ" sz="4000" dirty="0" smtClean="0">
                <a:latin typeface="Showcard Gothic" pitchFamily="82" charset="0"/>
              </a:rPr>
              <a:t>A</a:t>
            </a:r>
            <a:r>
              <a:rPr lang="en-NZ" dirty="0" smtClean="0">
                <a:latin typeface="Matura MT Script Capitals" pitchFamily="66" charset="0"/>
              </a:rPr>
              <a:t>dvertising + privacy</a:t>
            </a:r>
          </a:p>
          <a:p>
            <a:r>
              <a:rPr lang="en-NZ" sz="4000" dirty="0" smtClean="0">
                <a:latin typeface="Showcard Gothic" pitchFamily="82" charset="0"/>
              </a:rPr>
              <a:t>R</a:t>
            </a:r>
            <a:r>
              <a:rPr lang="en-NZ" dirty="0" smtClean="0">
                <a:latin typeface="Matura MT Script Capitals" pitchFamily="66" charset="0"/>
              </a:rPr>
              <a:t>esearch</a:t>
            </a:r>
          </a:p>
          <a:p>
            <a:r>
              <a:rPr lang="en-NZ" sz="4000" dirty="0" smtClean="0">
                <a:latin typeface="Showcard Gothic" pitchFamily="82" charset="0"/>
              </a:rPr>
              <a:t>T</a:t>
            </a:r>
            <a:r>
              <a:rPr lang="en-NZ" dirty="0" smtClean="0">
                <a:latin typeface="Matura MT Script Capitals" pitchFamily="66" charset="0"/>
              </a:rPr>
              <a:t>echnology</a:t>
            </a:r>
            <a:endParaRPr lang="en-NZ" dirty="0">
              <a:latin typeface="Matura MT Script Capitals" pitchFamily="66" charset="0"/>
            </a:endParaRPr>
          </a:p>
        </p:txBody>
      </p:sp>
      <p:pic>
        <p:nvPicPr>
          <p:cNvPr id="3074" name="Picture 2" descr="C:\Users\room9\Desktop\computer_messagescreen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143248"/>
            <a:ext cx="5591199" cy="33337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857232"/>
            <a:ext cx="65008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400" u="sng" dirty="0" smtClean="0">
                <a:solidFill>
                  <a:srgbClr val="FFC000"/>
                </a:solidFill>
                <a:latin typeface="Curlz MT" pitchFamily="82" charset="0"/>
              </a:rPr>
              <a:t>=) Basic rules for the net (=</a:t>
            </a:r>
            <a:endParaRPr lang="en-NZ" sz="4400" u="sng" dirty="0">
              <a:solidFill>
                <a:srgbClr val="FFC000"/>
              </a:solidFill>
              <a:latin typeface="Curlz MT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2714620"/>
            <a:ext cx="371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FFFF00"/>
                </a:solidFill>
                <a:latin typeface="Bradley Hand ITC" pitchFamily="66" charset="0"/>
              </a:rPr>
              <a:t>Check for any terms and conditions when joining a site.</a:t>
            </a:r>
          </a:p>
          <a:p>
            <a:r>
              <a:rPr lang="en-NZ" dirty="0" smtClean="0">
                <a:solidFill>
                  <a:srgbClr val="FFFF00"/>
                </a:solidFill>
                <a:latin typeface="Bradley Hand ITC" pitchFamily="66" charset="0"/>
              </a:rPr>
              <a:t>!Remember to read carefully!</a:t>
            </a:r>
          </a:p>
          <a:p>
            <a:endParaRPr lang="en-NZ" dirty="0"/>
          </a:p>
        </p:txBody>
      </p:sp>
      <p:sp>
        <p:nvSpPr>
          <p:cNvPr id="5" name="TextBox 4"/>
          <p:cNvSpPr txBox="1"/>
          <p:nvPr/>
        </p:nvSpPr>
        <p:spPr>
          <a:xfrm>
            <a:off x="5425994" y="2786059"/>
            <a:ext cx="37180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00B050"/>
                </a:solidFill>
                <a:latin typeface="Bradley Hand ITC" pitchFamily="66" charset="0"/>
              </a:rPr>
              <a:t>Always obey the internet rules!</a:t>
            </a:r>
          </a:p>
          <a:p>
            <a:r>
              <a:rPr lang="en-NZ" dirty="0" smtClean="0">
                <a:solidFill>
                  <a:srgbClr val="00B050"/>
                </a:solidFill>
                <a:latin typeface="Bradley Hand ITC" pitchFamily="66" charset="0"/>
              </a:rPr>
              <a:t>Like age restrictions, </a:t>
            </a:r>
          </a:p>
          <a:p>
            <a:r>
              <a:rPr lang="en-NZ" dirty="0" smtClean="0">
                <a:solidFill>
                  <a:srgbClr val="00B050"/>
                </a:solidFill>
                <a:latin typeface="Bradley Hand ITC" pitchFamily="66" charset="0"/>
              </a:rPr>
              <a:t>not talking to strangers and</a:t>
            </a:r>
          </a:p>
          <a:p>
            <a:r>
              <a:rPr lang="en-NZ" dirty="0">
                <a:solidFill>
                  <a:srgbClr val="00B050"/>
                </a:solidFill>
                <a:latin typeface="Bradley Hand ITC" pitchFamily="66" charset="0"/>
              </a:rPr>
              <a:t>n</a:t>
            </a:r>
            <a:r>
              <a:rPr lang="en-NZ" dirty="0" smtClean="0">
                <a:solidFill>
                  <a:srgbClr val="00B050"/>
                </a:solidFill>
                <a:latin typeface="Bradley Hand ITC" pitchFamily="66" charset="0"/>
              </a:rPr>
              <a:t>ever giving out personal information.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57818" y="3500438"/>
            <a:ext cx="314541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NZ" dirty="0"/>
          </a:p>
          <a:p>
            <a:endParaRPr lang="en-NZ" dirty="0" smtClean="0"/>
          </a:p>
          <a:p>
            <a:endParaRPr lang="en-NZ" dirty="0"/>
          </a:p>
          <a:p>
            <a:r>
              <a:rPr lang="en-NZ" dirty="0" smtClean="0">
                <a:solidFill>
                  <a:srgbClr val="7030A0"/>
                </a:solidFill>
                <a:latin typeface="Bradley Hand ITC" pitchFamily="66" charset="0"/>
              </a:rPr>
              <a:t>Use protective programmes</a:t>
            </a:r>
          </a:p>
          <a:p>
            <a:r>
              <a:rPr lang="en-NZ" dirty="0" smtClean="0">
                <a:solidFill>
                  <a:srgbClr val="7030A0"/>
                </a:solidFill>
                <a:latin typeface="Bradley Hand ITC" pitchFamily="66" charset="0"/>
              </a:rPr>
              <a:t>And always accept the updates</a:t>
            </a:r>
          </a:p>
          <a:p>
            <a:r>
              <a:rPr lang="en-NZ" dirty="0" smtClean="0">
                <a:solidFill>
                  <a:srgbClr val="7030A0"/>
                </a:solidFill>
                <a:latin typeface="Bradley Hand ITC" pitchFamily="66" charset="0"/>
              </a:rPr>
              <a:t>To your security system!</a:t>
            </a:r>
            <a:endParaRPr lang="en-NZ" dirty="0">
              <a:solidFill>
                <a:srgbClr val="7030A0"/>
              </a:solidFill>
              <a:latin typeface="Bradley Hand ITC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7" y="4143380"/>
            <a:ext cx="33575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66FFFF"/>
                </a:solidFill>
                <a:latin typeface="Bradley Hand ITC" pitchFamily="66" charset="0"/>
              </a:rPr>
              <a:t>Think about sites before you visit them!</a:t>
            </a:r>
          </a:p>
          <a:p>
            <a:r>
              <a:rPr lang="en-NZ" dirty="0" smtClean="0">
                <a:solidFill>
                  <a:srgbClr val="66FFFF"/>
                </a:solidFill>
                <a:latin typeface="Bradley Hand ITC" pitchFamily="66" charset="0"/>
              </a:rPr>
              <a:t>Who may connect to this?</a:t>
            </a:r>
          </a:p>
          <a:p>
            <a:r>
              <a:rPr lang="en-NZ" dirty="0" smtClean="0">
                <a:solidFill>
                  <a:srgbClr val="66FFFF"/>
                </a:solidFill>
                <a:latin typeface="Bradley Hand ITC" pitchFamily="66" charset="0"/>
              </a:rPr>
              <a:t>Will I get hurt somehow?</a:t>
            </a:r>
            <a:endParaRPr lang="en-NZ" dirty="0">
              <a:solidFill>
                <a:srgbClr val="66FFFF"/>
              </a:solidFill>
              <a:latin typeface="Bradley Hand ITC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4810" y="5214950"/>
            <a:ext cx="42867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NZ" dirty="0" smtClean="0"/>
          </a:p>
          <a:p>
            <a:endParaRPr lang="en-NZ" dirty="0"/>
          </a:p>
          <a:p>
            <a:r>
              <a:rPr lang="en-NZ" b="1" dirty="0" smtClean="0">
                <a:solidFill>
                  <a:srgbClr val="FF0000"/>
                </a:solidFill>
                <a:latin typeface="Bradley Hand ITC" pitchFamily="66" charset="0"/>
              </a:rPr>
              <a:t>!!!DON’T buy ANYTHING on the internet </a:t>
            </a:r>
          </a:p>
          <a:p>
            <a:r>
              <a:rPr lang="en-NZ" b="1" dirty="0" smtClean="0">
                <a:solidFill>
                  <a:srgbClr val="FF0000"/>
                </a:solidFill>
                <a:latin typeface="Bradley Hand ITC" pitchFamily="66" charset="0"/>
              </a:rPr>
              <a:t>without asking your parents!!!</a:t>
            </a:r>
            <a:endParaRPr lang="en-NZ" b="1" dirty="0">
              <a:solidFill>
                <a:srgbClr val="FF0000"/>
              </a:solidFill>
              <a:latin typeface="Bradley Hand ITC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4414" y="5715016"/>
            <a:ext cx="26432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Bradley Hand ITC" pitchFamily="66" charset="0"/>
              </a:rPr>
              <a:t>Use safe search when</a:t>
            </a:r>
          </a:p>
          <a:p>
            <a:r>
              <a:rPr lang="en-NZ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Bradley Hand ITC" pitchFamily="66" charset="0"/>
              </a:rPr>
              <a:t> using the search engines such as Google and Yahoo!</a:t>
            </a:r>
            <a:endParaRPr lang="en-NZ" dirty="0">
              <a:solidFill>
                <a:schemeClr val="accent3">
                  <a:lumMod val="60000"/>
                  <a:lumOff val="40000"/>
                </a:schemeClr>
              </a:solidFill>
              <a:latin typeface="Bradley Hand ITC" pitchFamily="66" charset="0"/>
            </a:endParaRPr>
          </a:p>
        </p:txBody>
      </p:sp>
      <p:pic>
        <p:nvPicPr>
          <p:cNvPr id="7170" name="Picture 2" descr="http://tbn0.google.com/images?q=tbn:rOwYpJLN9hrRnM:http://www.campusschool.dsu.edu/computerlab/_borders/AN00790_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000108"/>
            <a:ext cx="1500198" cy="1581154"/>
          </a:xfrm>
          <a:prstGeom prst="rect">
            <a:avLst/>
          </a:prstGeom>
          <a:noFill/>
        </p:spPr>
      </p:pic>
      <p:pic>
        <p:nvPicPr>
          <p:cNvPr id="7172" name="Picture 4" descr="http://tbn0.google.com/images?q=tbn:36oy0Y1iaKoJsM:http://www.grinningplanet.com/3001/spotlight/environmentaldefense_calculateyourbulbsavings.gif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58082" y="1500174"/>
            <a:ext cx="1285884" cy="1362080"/>
          </a:xfrm>
          <a:prstGeom prst="rect">
            <a:avLst/>
          </a:prstGeom>
          <a:noFill/>
        </p:spPr>
      </p:pic>
      <p:pic>
        <p:nvPicPr>
          <p:cNvPr id="7174" name="Picture 6" descr="http://tbn0.google.com/images?q=tbn:jgMg2NVpbooUOM:http://www.wallacecameron.com/images/products_lg/1205002a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71934" y="4071942"/>
            <a:ext cx="1133475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714356"/>
            <a:ext cx="8215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u="sng" dirty="0" smtClean="0">
                <a:solidFill>
                  <a:srgbClr val="CCFF33"/>
                </a:solidFill>
                <a:latin typeface="Ravie" pitchFamily="82" charset="0"/>
              </a:rPr>
              <a:t>=&gt; Think before you click!=&gt;</a:t>
            </a:r>
            <a:endParaRPr lang="en-NZ" sz="3200" u="sng" dirty="0">
              <a:solidFill>
                <a:srgbClr val="CCFF33"/>
              </a:solidFill>
              <a:latin typeface="Ravie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2428868"/>
            <a:ext cx="686758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>
                <a:solidFill>
                  <a:srgbClr val="F70D55"/>
                </a:solidFill>
              </a:rPr>
              <a:t>Research about the site before entering!!</a:t>
            </a:r>
          </a:p>
          <a:p>
            <a:r>
              <a:rPr lang="en-NZ" dirty="0" smtClean="0">
                <a:solidFill>
                  <a:srgbClr val="F70D55"/>
                </a:solidFill>
              </a:rPr>
              <a:t>Never enter any site without your parents permission!!</a:t>
            </a:r>
          </a:p>
          <a:p>
            <a:r>
              <a:rPr lang="en-NZ" dirty="0" smtClean="0">
                <a:solidFill>
                  <a:srgbClr val="F70D55"/>
                </a:solidFill>
              </a:rPr>
              <a:t>Will this be read by anyone it will hurt?</a:t>
            </a:r>
          </a:p>
          <a:p>
            <a:r>
              <a:rPr lang="en-NZ" dirty="0" smtClean="0">
                <a:solidFill>
                  <a:srgbClr val="F70D55"/>
                </a:solidFill>
              </a:rPr>
              <a:t>Blogs go so far so don’t write anything offensive!!</a:t>
            </a:r>
          </a:p>
          <a:p>
            <a:r>
              <a:rPr lang="en-NZ" dirty="0" smtClean="0">
                <a:solidFill>
                  <a:srgbClr val="F70D55"/>
                </a:solidFill>
              </a:rPr>
              <a:t>If anything offends you show + tell a trusted adult and report it!!!</a:t>
            </a:r>
          </a:p>
          <a:p>
            <a:endParaRPr lang="en-NZ" dirty="0"/>
          </a:p>
        </p:txBody>
      </p:sp>
      <p:pic>
        <p:nvPicPr>
          <p:cNvPr id="6148" name="Picture 4" descr="http://tbn0.google.com/images?q=tbn:T6OlBTr1AAbRVM:http://www.animationplayhouse.com/Mouse-mouse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4286256"/>
            <a:ext cx="2928958" cy="2071702"/>
          </a:xfrm>
          <a:prstGeom prst="rect">
            <a:avLst/>
          </a:prstGeom>
          <a:noFill/>
        </p:spPr>
      </p:pic>
      <p:pic>
        <p:nvPicPr>
          <p:cNvPr id="6150" name="Picture 6" descr="http://tbn0.google.com/images?q=tbn:4c9tvf0wVZsl2M:http://www.cfsan.fda.gov/~dms/lab-poc4.gif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4214818"/>
            <a:ext cx="2428892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488" y="928670"/>
            <a:ext cx="56436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NZ" sz="4000" u="sng" dirty="0" smtClean="0">
                <a:solidFill>
                  <a:srgbClr val="FFFF00"/>
                </a:solidFill>
              </a:rPr>
              <a:t>~</a:t>
            </a:r>
            <a:r>
              <a:rPr lang="en-NZ" sz="4000" u="sng" dirty="0" smtClean="0">
                <a:solidFill>
                  <a:srgbClr val="FFFF00"/>
                </a:solidFill>
                <a:latin typeface="Showcard Gothic" pitchFamily="82" charset="0"/>
              </a:rPr>
              <a:t>Hector’s World</a:t>
            </a:r>
            <a:r>
              <a:rPr lang="en-NZ" sz="4000" u="sng" dirty="0" smtClean="0">
                <a:solidFill>
                  <a:srgbClr val="FFFF00"/>
                </a:solidFill>
              </a:rPr>
              <a:t>~</a:t>
            </a:r>
            <a:endParaRPr lang="en-NZ" sz="4000" u="sng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2786058"/>
            <a:ext cx="79295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9966FF"/>
                </a:solidFill>
              </a:rPr>
              <a:t>Visit Hector and his friends at </a:t>
            </a:r>
            <a:r>
              <a:rPr lang="en-NZ" dirty="0" smtClean="0">
                <a:solidFill>
                  <a:srgbClr val="9966FF"/>
                </a:solidFill>
                <a:hlinkClick r:id="rId2"/>
              </a:rPr>
              <a:t>www.hectorsworld.co.nz</a:t>
            </a:r>
            <a:endParaRPr lang="en-NZ" dirty="0" smtClean="0">
              <a:solidFill>
                <a:srgbClr val="9966FF"/>
              </a:solidFill>
            </a:endParaRPr>
          </a:p>
          <a:p>
            <a:r>
              <a:rPr lang="en-NZ" dirty="0" smtClean="0">
                <a:solidFill>
                  <a:srgbClr val="9966FF"/>
                </a:solidFill>
              </a:rPr>
              <a:t>Hector is the Safety dolphin when it comes to CYBER SAFETY and may help you out</a:t>
            </a:r>
          </a:p>
          <a:p>
            <a:r>
              <a:rPr lang="en-NZ" dirty="0" smtClean="0">
                <a:solidFill>
                  <a:srgbClr val="9966FF"/>
                </a:solidFill>
              </a:rPr>
              <a:t>a little bit when you are on the net!</a:t>
            </a:r>
          </a:p>
          <a:p>
            <a:r>
              <a:rPr lang="en-NZ" dirty="0" smtClean="0">
                <a:solidFill>
                  <a:srgbClr val="9966FF"/>
                </a:solidFill>
              </a:rPr>
              <a:t>But ask your parents first!!!</a:t>
            </a:r>
            <a:endParaRPr lang="en-NZ" dirty="0">
              <a:solidFill>
                <a:srgbClr val="9966FF"/>
              </a:solidFill>
            </a:endParaRPr>
          </a:p>
        </p:txBody>
      </p:sp>
      <p:pic>
        <p:nvPicPr>
          <p:cNvPr id="1026" name="Picture 2" descr="C:\Users\room9\Desktop\Hector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4071942"/>
            <a:ext cx="2643206" cy="2571768"/>
          </a:xfrm>
          <a:prstGeom prst="rect">
            <a:avLst/>
          </a:prstGeom>
          <a:noFill/>
        </p:spPr>
      </p:pic>
      <p:pic>
        <p:nvPicPr>
          <p:cNvPr id="1027" name="Picture 3" descr="C:\Users\room9\Desktop\Hector385-4_333847a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1" y="131763"/>
            <a:ext cx="2857521" cy="1762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1071546"/>
            <a:ext cx="4429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u="sng" dirty="0" smtClean="0">
                <a:solidFill>
                  <a:srgbClr val="F70D55"/>
                </a:solidFill>
                <a:latin typeface="Forte" pitchFamily="66" charset="0"/>
              </a:rPr>
              <a:t>=-)  Be safe, Be smart, Be nexcellent! =-)</a:t>
            </a:r>
            <a:endParaRPr lang="en-NZ" sz="3600" u="sng" dirty="0">
              <a:solidFill>
                <a:srgbClr val="F70D55"/>
              </a:solidFill>
              <a:latin typeface="Forte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8860" y="3286124"/>
            <a:ext cx="57150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>
                <a:solidFill>
                  <a:srgbClr val="99FF99"/>
                </a:solidFill>
              </a:rPr>
              <a:t>If you follow the rules,</a:t>
            </a:r>
          </a:p>
          <a:p>
            <a:r>
              <a:rPr lang="en-NZ" dirty="0" smtClean="0">
                <a:solidFill>
                  <a:srgbClr val="99FF99"/>
                </a:solidFill>
              </a:rPr>
              <a:t>the terms and conditions,</a:t>
            </a:r>
          </a:p>
          <a:p>
            <a:r>
              <a:rPr lang="en-NZ" dirty="0" smtClean="0">
                <a:solidFill>
                  <a:srgbClr val="99FF99"/>
                </a:solidFill>
              </a:rPr>
              <a:t>Read the information provided</a:t>
            </a:r>
          </a:p>
          <a:p>
            <a:r>
              <a:rPr lang="en-NZ" dirty="0" smtClean="0">
                <a:solidFill>
                  <a:srgbClr val="99FF99"/>
                </a:solidFill>
              </a:rPr>
              <a:t>And listen to the trusted people...</a:t>
            </a:r>
          </a:p>
          <a:p>
            <a:endParaRPr lang="en-NZ" dirty="0"/>
          </a:p>
          <a:p>
            <a:r>
              <a:rPr lang="en-NZ" dirty="0" smtClean="0">
                <a:solidFill>
                  <a:srgbClr val="66FFFF"/>
                </a:solidFill>
              </a:rPr>
              <a:t>YOU’LL BE A NEXCELLENT CYBER STUDENT!!</a:t>
            </a:r>
          </a:p>
        </p:txBody>
      </p:sp>
      <p:pic>
        <p:nvPicPr>
          <p:cNvPr id="5122" name="Picture 2" descr="http://tbn0.google.com/images?q=tbn:ogQB720-HczSGM:http://www.catherington.hants.sch.uk/animated_kids-5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2000240"/>
            <a:ext cx="1643074" cy="2357454"/>
          </a:xfrm>
          <a:prstGeom prst="rect">
            <a:avLst/>
          </a:prstGeom>
          <a:noFill/>
        </p:spPr>
      </p:pic>
      <p:pic>
        <p:nvPicPr>
          <p:cNvPr id="5124" name="Picture 4" descr="http://tbn0.google.com/images?q=tbn:48853gIhLPv1yM:http://i137.photobucket.com/albums/q207/joemuscat/smilies.gif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357694"/>
            <a:ext cx="2143140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129</TotalTime>
  <Words>275</Words>
  <Application>Microsoft Office PowerPoint</Application>
  <PresentationFormat>On-screen Show (4:3)</PresentationFormat>
  <Paragraphs>50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~Cyber Safety~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~Cyber Safety~</dc:title>
  <dc:creator>room9</dc:creator>
  <cp:lastModifiedBy>room7</cp:lastModifiedBy>
  <cp:revision>21</cp:revision>
  <dcterms:created xsi:type="dcterms:W3CDTF">2008-09-11T00:18:35Z</dcterms:created>
  <dcterms:modified xsi:type="dcterms:W3CDTF">2008-11-11T20:32:22Z</dcterms:modified>
</cp:coreProperties>
</file>